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95" r:id="rId5"/>
    <p:sldMasterId id="2147483684" r:id="rId6"/>
  </p:sldMasterIdLst>
  <p:notesMasterIdLst>
    <p:notesMasterId r:id="rId22"/>
  </p:notesMasterIdLst>
  <p:handoutMasterIdLst>
    <p:handoutMasterId r:id="rId23"/>
  </p:handoutMasterIdLst>
  <p:sldIdLst>
    <p:sldId id="268" r:id="rId7"/>
    <p:sldId id="261" r:id="rId8"/>
    <p:sldId id="269" r:id="rId9"/>
    <p:sldId id="308" r:id="rId10"/>
    <p:sldId id="318" r:id="rId11"/>
    <p:sldId id="319" r:id="rId12"/>
    <p:sldId id="320" r:id="rId13"/>
    <p:sldId id="310" r:id="rId14"/>
    <p:sldId id="311" r:id="rId15"/>
    <p:sldId id="315" r:id="rId16"/>
    <p:sldId id="312" r:id="rId17"/>
    <p:sldId id="314" r:id="rId18"/>
    <p:sldId id="313" r:id="rId19"/>
    <p:sldId id="316" r:id="rId20"/>
    <p:sldId id="31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0ED68FC-30F0-D748-B026-83CC69755B47}">
          <p14:sldIdLst>
            <p14:sldId id="268"/>
            <p14:sldId id="261"/>
            <p14:sldId id="269"/>
            <p14:sldId id="308"/>
            <p14:sldId id="318"/>
            <p14:sldId id="319"/>
            <p14:sldId id="320"/>
          </p14:sldIdLst>
        </p14:section>
        <p14:section name="Parts" id="{A20D0B3F-9D16-3E47-8FB9-E373B341181C}">
          <p14:sldIdLst>
            <p14:sldId id="310"/>
            <p14:sldId id="311"/>
            <p14:sldId id="315"/>
            <p14:sldId id="312"/>
            <p14:sldId id="314"/>
            <p14:sldId id="313"/>
            <p14:sldId id="316"/>
            <p14:sldId id="31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48707"/>
  </p:normalViewPr>
  <p:slideViewPr>
    <p:cSldViewPr snapToGrid="0">
      <p:cViewPr varScale="1">
        <p:scale>
          <a:sx n="58" d="100"/>
          <a:sy n="58" d="100"/>
        </p:scale>
        <p:origin x="3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5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27/06/2023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670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90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IP SEC requests to enable Override rules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92647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366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518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17" Type="http://schemas.openxmlformats.org/officeDocument/2006/relationships/image" Target="../media/image6.svg"/><Relationship Id="rId2" Type="http://schemas.openxmlformats.org/officeDocument/2006/relationships/slideLayout" Target="../slideLayouts/slideLayout4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2" name="Graphique 1">
            <a:extLst>
              <a:ext uri="{FF2B5EF4-FFF2-40B4-BE49-F238E27FC236}">
                <a16:creationId xmlns:a16="http://schemas.microsoft.com/office/drawing/2014/main" id="{54B7DEBD-0D2A-4FE7-6AD5-4FAD0376EB0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51859" y="6058197"/>
            <a:ext cx="2677091" cy="72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523753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www.linkedin.com/in/hitchcode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6" y="6335963"/>
            <a:ext cx="3454179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www.linkedin.com/in/hitchcode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E91A067-7F78-5011-BFB8-04519287C91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0720404" y="1218231"/>
            <a:ext cx="1266792" cy="342034"/>
          </a:xfrm>
          <a:prstGeom prst="rect">
            <a:avLst/>
          </a:prstGeom>
        </p:spPr>
      </p:pic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IgoPK3ASUE&amp;pp=ygUJUkRQIGRldml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Keep Calm and Recover: Essential PowerShell(?) Skills for effective incident response remediation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Matthew Hitchcock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200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A69B5-F713-CBE7-26B1-01A69C35A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Reduce account exposure with Authentication Policies and Silos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7029-7EAA-45EB-4C56-1909C8D073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Prevent Tier 0 Accounts from logging into anything but Tier 0 Servers</a:t>
            </a:r>
          </a:p>
          <a:p>
            <a:r>
              <a:rPr lang="en-US" dirty="0"/>
              <a:t>Repeat for Critical Assets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E5353A-EC13-6FED-9CAC-DA9CFB9A985A}"/>
              </a:ext>
            </a:extLst>
          </p:cNvPr>
          <p:cNvSpPr txBox="1"/>
          <p:nvPr/>
        </p:nvSpPr>
        <p:spPr>
          <a:xfrm>
            <a:off x="6188927" y="5670997"/>
            <a:ext cx="635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Live Demo Environment failed – YouTube demo vide pending</a:t>
            </a:r>
          </a:p>
        </p:txBody>
      </p:sp>
    </p:spTree>
    <p:extLst>
      <p:ext uri="{BB962C8B-B14F-4D97-AF65-F5344CB8AC3E}">
        <p14:creationId xmlns:p14="http://schemas.microsoft.com/office/powerpoint/2010/main" val="1493343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4B9FB-9CFC-5F1C-CCD7-6E340931F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Prefer Using Remote Administration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8D0BF-A200-D050-5EBB-FA19C1907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Admin Center &amp; Server Manager work over an IP SEC connection if you really need a GUI</a:t>
            </a:r>
          </a:p>
          <a:p>
            <a:r>
              <a:rPr lang="en-US" dirty="0"/>
              <a:t>Avoid RDP to reduce credential theft risk</a:t>
            </a:r>
          </a:p>
          <a:p>
            <a:r>
              <a:rPr lang="en-US" dirty="0"/>
              <a:t>Become adept with Invoke-command to run commands in Sessions</a:t>
            </a:r>
          </a:p>
          <a:p>
            <a:r>
              <a:rPr lang="en-US" dirty="0">
                <a:hlinkClick r:id="rId3"/>
              </a:rPr>
              <a:t>https://www.youtube.com/watch?v=RIgoPK3ASUE&amp;pp=ygUJUkRQIGRldmls</a:t>
            </a:r>
            <a:r>
              <a:rPr lang="en-US" dirty="0"/>
              <a:t> &lt;- “Is RDP the Devil?” – Joel </a:t>
            </a:r>
            <a:r>
              <a:rPr lang="en-US" dirty="0" err="1"/>
              <a:t>Platek</a:t>
            </a:r>
            <a:r>
              <a:rPr lang="en-US" dirty="0"/>
              <a:t> (IT Candor)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C9AC5B-ADFB-3689-7D91-38CBC4450B80}"/>
              </a:ext>
            </a:extLst>
          </p:cNvPr>
          <p:cNvSpPr txBox="1"/>
          <p:nvPr/>
        </p:nvSpPr>
        <p:spPr>
          <a:xfrm>
            <a:off x="156117" y="6311900"/>
            <a:ext cx="635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NOTE: DEMO’s BREAK TIER MODEL RULES! DO NOT COPY!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7A0400-C55D-0878-1250-882C4595CD4B}"/>
              </a:ext>
            </a:extLst>
          </p:cNvPr>
          <p:cNvSpPr txBox="1"/>
          <p:nvPr/>
        </p:nvSpPr>
        <p:spPr>
          <a:xfrm>
            <a:off x="6188927" y="5670997"/>
            <a:ext cx="635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Live Demo Environment failed – YouTube demo vide pending</a:t>
            </a:r>
          </a:p>
        </p:txBody>
      </p:sp>
    </p:spTree>
    <p:extLst>
      <p:ext uri="{BB962C8B-B14F-4D97-AF65-F5344CB8AC3E}">
        <p14:creationId xmlns:p14="http://schemas.microsoft.com/office/powerpoint/2010/main" val="3853214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B1744-B14E-7E1C-536B-E9D8318A8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Think about Enterprise Password Reset exceptions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951AC-B8B5-F2F2-E431-D83D3891F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MFA – Do you trust MFA-registered Devices?</a:t>
            </a:r>
          </a:p>
          <a:p>
            <a:r>
              <a:rPr lang="en-US" dirty="0"/>
              <a:t>ADCS – Do you have Abusable Certificate Templates with issued certificates?</a:t>
            </a:r>
          </a:p>
        </p:txBody>
      </p:sp>
    </p:spTree>
    <p:extLst>
      <p:ext uri="{BB962C8B-B14F-4D97-AF65-F5344CB8AC3E}">
        <p14:creationId xmlns:p14="http://schemas.microsoft.com/office/powerpoint/2010/main" val="22014758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A8840-7D29-B669-A9A2-E93D933ED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Server Rebuilds – Clean Source Verification and Patching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AFA9F-1ADE-6E8D-A904-49B76857A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Get-</a:t>
            </a:r>
            <a:r>
              <a:rPr lang="en-US" dirty="0" err="1"/>
              <a:t>FileHash</a:t>
            </a:r>
            <a:r>
              <a:rPr lang="en-US" dirty="0"/>
              <a:t> for File verification</a:t>
            </a:r>
          </a:p>
          <a:p>
            <a:r>
              <a:rPr lang="en-US" dirty="0"/>
              <a:t>Keep a CSV of file hashes in a Git Repo on your PAW – Git will detect changes</a:t>
            </a:r>
          </a:p>
          <a:p>
            <a:r>
              <a:rPr lang="en-US" dirty="0"/>
              <a:t>Explore </a:t>
            </a:r>
            <a:r>
              <a:rPr lang="en-US" dirty="0" err="1"/>
              <a:t>KbUpdate</a:t>
            </a:r>
            <a:r>
              <a:rPr lang="en-US" dirty="0"/>
              <a:t> module, have a plan for when SCCM, WSUS, BigFix etc. is down. Also, you could have a tried-and-true DSC Template</a:t>
            </a:r>
          </a:p>
          <a:p>
            <a:r>
              <a:rPr lang="en-US" dirty="0"/>
              <a:t>Use Copy-Item –</a:t>
            </a:r>
            <a:r>
              <a:rPr lang="en-US" dirty="0" err="1"/>
              <a:t>ToSession</a:t>
            </a:r>
            <a:r>
              <a:rPr lang="en-US" dirty="0"/>
              <a:t> to move files in sensitive situations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EEBAC1-6745-46BA-BA0C-B88D53839C19}"/>
              </a:ext>
            </a:extLst>
          </p:cNvPr>
          <p:cNvSpPr txBox="1"/>
          <p:nvPr/>
        </p:nvSpPr>
        <p:spPr>
          <a:xfrm>
            <a:off x="6188927" y="5670997"/>
            <a:ext cx="635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Live Demo Environment failed – YouTube demo vide pending</a:t>
            </a:r>
          </a:p>
        </p:txBody>
      </p:sp>
    </p:spTree>
    <p:extLst>
      <p:ext uri="{BB962C8B-B14F-4D97-AF65-F5344CB8AC3E}">
        <p14:creationId xmlns:p14="http://schemas.microsoft.com/office/powerpoint/2010/main" val="4260763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B3FAB-C303-6BA3-B75C-833048C3C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FE59B-3D17-2243-27B2-10619AB57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We can harden PowerShell enough to trust it for recovery – don’t disable it</a:t>
            </a:r>
          </a:p>
          <a:p>
            <a:r>
              <a:rPr lang="en-US" dirty="0"/>
              <a:t>Use Windows Firewall during recovery to get secure communication in place</a:t>
            </a:r>
          </a:p>
          <a:p>
            <a:r>
              <a:rPr lang="en-US" dirty="0"/>
              <a:t>Prefer Remote Administration tools from a (Tactical) PAW (Privileged Access Workstation) during recovery activities</a:t>
            </a:r>
          </a:p>
          <a:p>
            <a:r>
              <a:rPr lang="en-US" dirty="0"/>
              <a:t>Validate your checksums when installing software in recovery scenarios. Have an alternative plan for patching!</a:t>
            </a:r>
          </a:p>
          <a:p>
            <a:r>
              <a:rPr lang="en-US" dirty="0"/>
              <a:t>Check your issued Certificates that may be able to bypass Password Reset work</a:t>
            </a:r>
          </a:p>
          <a:p>
            <a:r>
              <a:rPr lang="en-US" dirty="0"/>
              <a:t>Explore Authentication Policies and Silos to really block access to your DC’s to not lose time in a Recovery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760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0849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7A35D7-62AC-A5BD-BAE5-53FF22CC3544}"/>
              </a:ext>
            </a:extLst>
          </p:cNvPr>
          <p:cNvSpPr/>
          <p:nvPr/>
        </p:nvSpPr>
        <p:spPr>
          <a:xfrm>
            <a:off x="1341074" y="1647686"/>
            <a:ext cx="9500839" cy="41117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60D1E15-F44A-41EC-E51F-A26657A126D9}"/>
              </a:ext>
            </a:extLst>
          </p:cNvPr>
          <p:cNvSpPr txBox="1"/>
          <p:nvPr/>
        </p:nvSpPr>
        <p:spPr>
          <a:xfrm>
            <a:off x="1052186" y="9398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A2E68E28-B5BE-2B96-2C24-1AF3A5412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9616" y="2343050"/>
            <a:ext cx="8812767" cy="26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Matthew Hitchcock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Principal Consultant at Mandiant (part of Google Cloud)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Credential Theft Mitigation, Privileged Access and Incident Response Remediation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Co-lead of Mandiant’s Active Directory Security Assessment solution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Former MVP swallowed back into security by trying to solve DevOps blockers!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527" y="346409"/>
            <a:ext cx="3008627" cy="34198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28CCA2-8283-F547-AA23-B4FAA2E8A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0" y="4307988"/>
            <a:ext cx="33274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00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9BEAC81-7E2E-C37F-DB8E-0B3ECAFD3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the session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022ADA9-8C1C-8590-5AFF-30E5B657B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Suggest some strategies you can use in recovery scenarios</a:t>
            </a:r>
          </a:p>
          <a:p>
            <a:r>
              <a:rPr lang="en-US" dirty="0"/>
              <a:t>Spur you into finding better solutions</a:t>
            </a:r>
          </a:p>
          <a:p>
            <a:r>
              <a:rPr lang="en-US" dirty="0"/>
              <a:t>Give you a feel for the kinds of things you would need to be doing </a:t>
            </a:r>
          </a:p>
          <a:p>
            <a:r>
              <a:rPr lang="en-US" b="1" dirty="0"/>
              <a:t>PowerShell is a Super-Power, not an Attacker Tool!</a:t>
            </a:r>
          </a:p>
        </p:txBody>
      </p:sp>
    </p:spTree>
    <p:extLst>
      <p:ext uri="{BB962C8B-B14F-4D97-AF65-F5344CB8AC3E}">
        <p14:creationId xmlns:p14="http://schemas.microsoft.com/office/powerpoint/2010/main" val="3177456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E9720B-5811-9E17-8F84-47220345C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Mandiant STS Team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C3C427-80B6-6A5E-7E65-1F66A30F1B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46810" y="1825625"/>
            <a:ext cx="760699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Proactive</a:t>
            </a:r>
            <a:r>
              <a:rPr lang="en-US" dirty="0"/>
              <a:t> – Strengthen Protect, Detect and Response controls through assessments and technical leadership</a:t>
            </a:r>
          </a:p>
          <a:p>
            <a:r>
              <a:rPr lang="en-US" b="1" dirty="0"/>
              <a:t>Reactive</a:t>
            </a:r>
            <a:r>
              <a:rPr lang="en-US" dirty="0"/>
              <a:t> – Roll with the Incident Response (IR) team to contain unauthorized activity and remove those parties from networks</a:t>
            </a:r>
          </a:p>
          <a:p>
            <a:pPr marL="0" indent="0">
              <a:buNone/>
            </a:pPr>
            <a:r>
              <a:rPr lang="en-US" dirty="0"/>
              <a:t>Global team of 100+ persons from operations and architecture backgrounds</a:t>
            </a:r>
          </a:p>
        </p:txBody>
      </p:sp>
      <p:pic>
        <p:nvPicPr>
          <p:cNvPr id="1026" name="Picture 2" descr="Pin by Bethany Jordan on The IT Crowd | Comedy writing, It crowd ...">
            <a:extLst>
              <a:ext uri="{FF2B5EF4-FFF2-40B4-BE49-F238E27FC236}">
                <a16:creationId xmlns:a16="http://schemas.microsoft.com/office/drawing/2014/main" id="{816F0141-2C22-09CE-042A-C3D1CF1B01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29" y="1918010"/>
            <a:ext cx="2688407" cy="4939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4179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4A899-A6C8-4C85-A74D-21BAE6B1F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Incident Types and Recovery Frameworks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504488-FBC5-71BC-8DD2-B9F562A80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722338"/>
            <a:ext cx="7880620" cy="2550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F8314D5-6D20-9D4C-266D-5E34FD9A0D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2965678" cy="306323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897EB841-B6A7-85CE-BB51-B225486FE06A}"/>
              </a:ext>
            </a:extLst>
          </p:cNvPr>
          <p:cNvSpPr txBox="1"/>
          <p:nvPr/>
        </p:nvSpPr>
        <p:spPr>
          <a:xfrm>
            <a:off x="3560665" y="1856488"/>
            <a:ext cx="2930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Advance Persistent Threat (APT)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28B0E07-73CD-CB77-23C8-D3497BFF4682}"/>
              </a:ext>
            </a:extLst>
          </p:cNvPr>
          <p:cNvSpPr txBox="1"/>
          <p:nvPr/>
        </p:nvSpPr>
        <p:spPr>
          <a:xfrm>
            <a:off x="9690492" y="1856488"/>
            <a:ext cx="1510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Ransomware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29C57B5-B6BD-E41C-B45A-CC650977B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6857" y="1690687"/>
            <a:ext cx="2965678" cy="306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28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39C3D-D8AA-ABB1-0ADF-27738FC9D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10703-F9CF-84DA-4183-40614072D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Look at some core controls we would want to implement during a containment</a:t>
            </a:r>
          </a:p>
          <a:p>
            <a:r>
              <a:rPr lang="en-US" dirty="0"/>
              <a:t>Look at some ways that we would want you to work and why</a:t>
            </a:r>
          </a:p>
          <a:p>
            <a:r>
              <a:rPr lang="en-US" dirty="0"/>
              <a:t>Consider how you would apply these in your environment</a:t>
            </a:r>
          </a:p>
          <a:p>
            <a:r>
              <a:rPr lang="en-US" dirty="0"/>
              <a:t>Consider if you can start doing some of it now</a:t>
            </a:r>
          </a:p>
        </p:txBody>
      </p:sp>
    </p:spTree>
    <p:extLst>
      <p:ext uri="{BB962C8B-B14F-4D97-AF65-F5344CB8AC3E}">
        <p14:creationId xmlns:p14="http://schemas.microsoft.com/office/powerpoint/2010/main" val="2197889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A2A5-9C4E-5FF2-9BD9-3C53BC9D2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Taking the Power(Shell) Back – Containment controls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0FC99-8526-414C-7E37-5ED797314E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/>
              <a:t>All including DC’s</a:t>
            </a:r>
          </a:p>
          <a:p>
            <a:r>
              <a:rPr lang="en-US" dirty="0"/>
              <a:t>Enable Windows Firewall</a:t>
            </a:r>
          </a:p>
          <a:p>
            <a:r>
              <a:rPr lang="en-US" dirty="0"/>
              <a:t>Block incoming connections</a:t>
            </a:r>
          </a:p>
          <a:p>
            <a:r>
              <a:rPr lang="en-US" dirty="0"/>
              <a:t>Enable Windows Firewall Logging</a:t>
            </a:r>
          </a:p>
          <a:p>
            <a:r>
              <a:rPr lang="en-US" dirty="0"/>
              <a:t>Enforce Group Policy Reprocessing</a:t>
            </a:r>
          </a:p>
          <a:p>
            <a:r>
              <a:rPr lang="en-US" dirty="0"/>
              <a:t>Enable PowerShell Logging</a:t>
            </a:r>
          </a:p>
          <a:p>
            <a:r>
              <a:rPr lang="en-US" dirty="0"/>
              <a:t>Deny known-bad EXEs from communicating out over the network</a:t>
            </a:r>
          </a:p>
          <a:p>
            <a:r>
              <a:rPr lang="en-US" dirty="0"/>
              <a:t>Deny PowerShell executables from talking to the Internet</a:t>
            </a:r>
          </a:p>
          <a:p>
            <a:r>
              <a:rPr lang="en-US" dirty="0"/>
              <a:t>Deny communication to known-bad IP addresses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EE2880-96C7-C106-0CE0-BE3C390EE96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u="sng" dirty="0"/>
              <a:t>EXCEPT DC’s</a:t>
            </a:r>
          </a:p>
          <a:p>
            <a:r>
              <a:rPr lang="en-US" dirty="0"/>
              <a:t>Remove PowerShell v2 by start up script</a:t>
            </a:r>
            <a:r>
              <a:rPr lang="en-US" b="1" dirty="0"/>
              <a:t> **</a:t>
            </a:r>
          </a:p>
          <a:p>
            <a:r>
              <a:rPr lang="en-US" dirty="0"/>
              <a:t>Deny Local accounts from RDP to endpoints</a:t>
            </a:r>
            <a:r>
              <a:rPr lang="en-US" b="1" dirty="0"/>
              <a:t>**</a:t>
            </a:r>
          </a:p>
          <a:p>
            <a:r>
              <a:rPr lang="en-US" dirty="0"/>
              <a:t>Disable the Admin Shares</a:t>
            </a:r>
            <a:r>
              <a:rPr lang="en-US" b="1" dirty="0"/>
              <a:t> **</a:t>
            </a:r>
            <a:endParaRPr lang="en-US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9AB254-EA11-042C-401E-93AB69AD80F9}"/>
              </a:ext>
            </a:extLst>
          </p:cNvPr>
          <p:cNvSpPr txBox="1"/>
          <p:nvPr/>
        </p:nvSpPr>
        <p:spPr>
          <a:xfrm>
            <a:off x="156117" y="6311900"/>
            <a:ext cx="635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NOTE: DEMO’s BREAK TIER MODEL RULES! DO NOT COPY!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A9FB74-F2BF-0916-42A2-C62519072679}"/>
              </a:ext>
            </a:extLst>
          </p:cNvPr>
          <p:cNvSpPr txBox="1"/>
          <p:nvPr/>
        </p:nvSpPr>
        <p:spPr>
          <a:xfrm>
            <a:off x="6188927" y="5670997"/>
            <a:ext cx="635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Live Demo Environment failed – YouTube demo vide pending</a:t>
            </a:r>
          </a:p>
        </p:txBody>
      </p:sp>
    </p:spTree>
    <p:extLst>
      <p:ext uri="{BB962C8B-B14F-4D97-AF65-F5344CB8AC3E}">
        <p14:creationId xmlns:p14="http://schemas.microsoft.com/office/powerpoint/2010/main" val="3797945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8FC-DC5E-726F-B31F-C11F9F09F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Secure the remote connection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BA7F3-AFF0-6A60-B353-E7FEC7365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IP SEC Authentication to permit specific Admin accounts, from specific machines, for controlled remediation access</a:t>
            </a:r>
          </a:p>
          <a:p>
            <a:r>
              <a:rPr lang="en-US" dirty="0"/>
              <a:t>Create Block rules with Override Exceptions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99B23C-4E89-6B8A-3CA8-A650697142CF}"/>
              </a:ext>
            </a:extLst>
          </p:cNvPr>
          <p:cNvSpPr txBox="1"/>
          <p:nvPr/>
        </p:nvSpPr>
        <p:spPr>
          <a:xfrm>
            <a:off x="156117" y="6311900"/>
            <a:ext cx="635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NOTE: DEMO’s BREAK TIER MODEL RULES! DO NOT COPY!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378F3A-9ADE-353D-3F0D-67A344572B74}"/>
              </a:ext>
            </a:extLst>
          </p:cNvPr>
          <p:cNvSpPr txBox="1"/>
          <p:nvPr/>
        </p:nvSpPr>
        <p:spPr>
          <a:xfrm>
            <a:off x="6188927" y="5670997"/>
            <a:ext cx="635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Live Demo Environment failed – YouTube demo vide pending</a:t>
            </a:r>
          </a:p>
        </p:txBody>
      </p:sp>
    </p:spTree>
    <p:extLst>
      <p:ext uri="{BB962C8B-B14F-4D97-AF65-F5344CB8AC3E}">
        <p14:creationId xmlns:p14="http://schemas.microsoft.com/office/powerpoint/2010/main" val="1737304592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77a6bfb6-2998-4a23-879f-63f0920c2601" xsi:nil="true"/>
    <TaxCatchAll xmlns="4563f563-c449-4e77-a40e-5b9e0aaf3585" xsi:nil="true"/>
    <lcf76f155ced4ddcb4097134ff3c332f xmlns="77a6bfb6-2998-4a23-879f-63f0920c260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266CC47A120344A094BC86D4ACDFC1" ma:contentTypeVersion="11" ma:contentTypeDescription="Create a new document." ma:contentTypeScope="" ma:versionID="cec493aae4b0275fd2d698437149b085">
  <xsd:schema xmlns:xsd="http://www.w3.org/2001/XMLSchema" xmlns:xs="http://www.w3.org/2001/XMLSchema" xmlns:p="http://schemas.microsoft.com/office/2006/metadata/properties" xmlns:ns2="77a6bfb6-2998-4a23-879f-63f0920c2601" xmlns:ns3="4563f563-c449-4e77-a40e-5b9e0aaf3585" targetNamespace="http://schemas.microsoft.com/office/2006/metadata/properties" ma:root="true" ma:fieldsID="e85aa437b142273721448b3bdb8073a7" ns2:_="" ns3:_="">
    <xsd:import namespace="77a6bfb6-2998-4a23-879f-63f0920c2601"/>
    <xsd:import namespace="4563f563-c449-4e77-a40e-5b9e0aaf35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a6bfb6-2998-4a23-879f-63f0920c26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563f563-c449-4e77-a40e-5b9e0aaf358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94474b4-446b-4b14-baf8-c716583258e9}" ma:internalName="TaxCatchAll" ma:showField="CatchAllData" ma:web="4563f563-c449-4e77-a40e-5b9e0aaf358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9F2385-5F5D-40A9-91E4-EC41CD2202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6E60845-C3D9-4D03-A1AD-12FE491785E0}">
  <ds:schemaRefs>
    <ds:schemaRef ds:uri="http://purl.org/dc/dcmitype/"/>
    <ds:schemaRef ds:uri="4563f563-c449-4e77-a40e-5b9e0aaf3585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77a6bfb6-2998-4a23-879f-63f0920c2601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68DB50A-8077-450D-89F9-269DB09E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7a6bfb6-2998-4a23-879f-63f0920c2601"/>
    <ds:schemaRef ds:uri="4563f563-c449-4e77-a40e-5b9e0aaf35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5762</TotalTime>
  <Words>697</Words>
  <Application>Microsoft Macintosh PowerPoint</Application>
  <PresentationFormat>Widescreen</PresentationFormat>
  <Paragraphs>85</Paragraphs>
  <Slides>15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Goals of the session</vt:lpstr>
      <vt:lpstr>Mandiant STS Team</vt:lpstr>
      <vt:lpstr>Incident Types and Recovery Frameworks</vt:lpstr>
      <vt:lpstr>Goals</vt:lpstr>
      <vt:lpstr>Taking the Power(Shell) Back – Containment controls</vt:lpstr>
      <vt:lpstr>Secure the remote connection</vt:lpstr>
      <vt:lpstr>Reduce account exposure with Authentication Policies and Silos</vt:lpstr>
      <vt:lpstr>Prefer Using Remote Administration Tools</vt:lpstr>
      <vt:lpstr>Think about Enterprise Password Reset exceptions</vt:lpstr>
      <vt:lpstr>Server Rebuilds – Clean Source Verification and Patching</vt:lpstr>
      <vt:lpstr>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Matt Hitchcock</cp:lastModifiedBy>
  <cp:revision>18</cp:revision>
  <dcterms:created xsi:type="dcterms:W3CDTF">2022-05-02T14:38:43Z</dcterms:created>
  <dcterms:modified xsi:type="dcterms:W3CDTF">2023-06-27T11:29:16Z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0x010100BB266CC47A120344A094BC86D4ACDFC1</vt:lpwstr>
  </property>
  <property fmtid="{D5CDD505-2E9C-101B-9397-08002B2CF9AE}" pid="4" name="ComplianceAssetId">
    <vt:lpwstr/>
  </property>
  <property fmtid="{D5CDD505-2E9C-101B-9397-08002B2CF9AE}" pid="5" name="_ExtendedDescription">
    <vt:lpwstr/>
  </property>
  <property fmtid="{D5CDD505-2E9C-101B-9397-08002B2CF9AE}" pid="6" name="TriggerFlowInfo">
    <vt:lpwstr/>
  </property>
</Properties>
</file>

<file path=docProps/thumbnail.jpeg>
</file>